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Amatic SC"/>
      <p:regular r:id="rId60"/>
      <p:bold r:id="rId61"/>
    </p:embeddedFont>
    <p:embeddedFont>
      <p:font typeface="Source Code Pr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ourceCodePro-regular.fntdata"/><Relationship Id="rId61" Type="http://schemas.openxmlformats.org/officeDocument/2006/relationships/font" Target="fonts/AmaticSC-bold.fntdata"/><Relationship Id="rId20" Type="http://schemas.openxmlformats.org/officeDocument/2006/relationships/slide" Target="slides/slide15.xml"/><Relationship Id="rId64" Type="http://schemas.openxmlformats.org/officeDocument/2006/relationships/font" Target="fonts/SourceCodePro-italic.fntdata"/><Relationship Id="rId63" Type="http://schemas.openxmlformats.org/officeDocument/2006/relationships/font" Target="fonts/SourceCodePr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SourceCodePr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AmaticSC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df00ec9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1df00ec9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27d4346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27d4346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1df00ec9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1df00ec9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1df00ec9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1df00ec9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1df00ec9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1df00ec9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df00ec92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1df00ec9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1df00ec9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1df00ec9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1df00ec92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1df00ec9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ef2bc32f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ef2bc32f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ef2bc32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ef2bc32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ef2bc32f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ef2bc32f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a2ea6a10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a2ea6a10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ef2bc32f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ef2bc32f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ef2bc32f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ef2bc32f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3122ba3c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3122ba3c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ef2bc32f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ef2bc32f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1df00ec9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1df00ec9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1df00ec92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1df00ec9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3122ba3c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3122ba3c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3122ba3c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3122ba3c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1df00ec9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1df00ec9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1df00ec9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1df00ec9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1df00ec9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1df00ec9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a2ea6a10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a2ea6a10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a2ea6a10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a2ea6a10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1df00ec9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1df00ec9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1df00ec92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1df00ec92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3122ba3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3122ba3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3122ba3c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3122ba3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a2ea6a10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a2ea6a10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a2ea6a10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a2ea6a1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a2ea6a10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a2ea6a10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3122ba3c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3122ba3c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1df00ec92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1df00ec92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a2ea6a1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a2ea6a1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926c3ac8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926c3ac8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1df00ec9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1df00ec9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926c3ac8d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926c3ac8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926c3ac8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926c3ac8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926c3ac8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926c3ac8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926c3ac8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926c3ac8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926c3ac8d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926c3ac8d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1df00ec92_0_2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1df00ec9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926c3ac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926c3ac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1df00ec9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1df00ec9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1df00ec92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b1df00ec9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1df00ec9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1df00ec9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1df00ec9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1df00ec9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1df00ec92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1df00ec9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1df00ec9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1df00ec9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ef2bc32f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ef2bc32f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1df00ec9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1df00ec9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1df00ec9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1df00ec9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hyperlink" Target="https://www.youtube.com/watch?v=fn3KWM1kuAw&amp;ab_channel=BostonDynamic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55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x1XCzkupgwhIGJHFnqUaKlQJeT6RJCoW/view" TargetMode="External"/><Relationship Id="rId4" Type="http://schemas.openxmlformats.org/officeDocument/2006/relationships/image" Target="../media/image3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hyperlink" Target="http://www.youtube.com/watch?v=CxanE_W46ts" TargetMode="External"/><Relationship Id="rId5" Type="http://schemas.openxmlformats.org/officeDocument/2006/relationships/image" Target="../media/image5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hyperlink" Target="http://www.youtube.com/watch?v=IvY-Abd2FfM" TargetMode="External"/><Relationship Id="rId5" Type="http://schemas.openxmlformats.org/officeDocument/2006/relationships/image" Target="../media/image5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youtube.com/watch?v=fn3KWM1kuAw" TargetMode="External"/><Relationship Id="rId4" Type="http://schemas.openxmlformats.org/officeDocument/2006/relationships/image" Target="../media/image5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0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hyperlink" Target="http://www.image-net.org/" TargetMode="External"/><Relationship Id="rId10" Type="http://schemas.openxmlformats.org/officeDocument/2006/relationships/hyperlink" Target="http://www.image-net.org/" TargetMode="External"/><Relationship Id="rId13" Type="http://schemas.openxmlformats.org/officeDocument/2006/relationships/hyperlink" Target="https://research.googleblog.com/2016/09/introducing-open-images-dataset.html" TargetMode="External"/><Relationship Id="rId12" Type="http://schemas.openxmlformats.org/officeDocument/2006/relationships/hyperlink" Target="https://research.googleblog.com/2016/09/introducing-open-images-datase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kaggle.com/" TargetMode="External"/><Relationship Id="rId4" Type="http://schemas.openxmlformats.org/officeDocument/2006/relationships/hyperlink" Target="https://archive.ics.uci.edu/ml/index.php" TargetMode="External"/><Relationship Id="rId9" Type="http://schemas.openxmlformats.org/officeDocument/2006/relationships/hyperlink" Target="http://image-net.org/" TargetMode="External"/><Relationship Id="rId14" Type="http://schemas.openxmlformats.org/officeDocument/2006/relationships/hyperlink" Target="https://ai.googleblog.com/2016/09/introducing-open-images-dataset.html" TargetMode="External"/><Relationship Id="rId5" Type="http://schemas.openxmlformats.org/officeDocument/2006/relationships/hyperlink" Target="https://catalog.data.gov/dataset/annual-survey-of-school-system-finances" TargetMode="External"/><Relationship Id="rId6" Type="http://schemas.openxmlformats.org/officeDocument/2006/relationships/hyperlink" Target="https://catalog.data.gov/dataset/annual-survey-of-school-system-finances" TargetMode="External"/><Relationship Id="rId7" Type="http://schemas.openxmlformats.org/officeDocument/2006/relationships/hyperlink" Target="https://data.worldbank.org/" TargetMode="External"/><Relationship Id="rId8" Type="http://schemas.openxmlformats.org/officeDocument/2006/relationships/hyperlink" Target="https://data.worldbank.org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2.png"/><Relationship Id="rId13" Type="http://schemas.openxmlformats.org/officeDocument/2006/relationships/image" Target="../media/image78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9" Type="http://schemas.openxmlformats.org/officeDocument/2006/relationships/image" Target="../media/image75.png"/><Relationship Id="rId15" Type="http://schemas.openxmlformats.org/officeDocument/2006/relationships/image" Target="../media/image84.png"/><Relationship Id="rId14" Type="http://schemas.openxmlformats.org/officeDocument/2006/relationships/image" Target="../media/image80.png"/><Relationship Id="rId17" Type="http://schemas.openxmlformats.org/officeDocument/2006/relationships/image" Target="../media/image82.png"/><Relationship Id="rId16" Type="http://schemas.openxmlformats.org/officeDocument/2006/relationships/image" Target="../media/image79.png"/><Relationship Id="rId5" Type="http://schemas.openxmlformats.org/officeDocument/2006/relationships/image" Target="../media/image66.png"/><Relationship Id="rId6" Type="http://schemas.openxmlformats.org/officeDocument/2006/relationships/image" Target="../media/image71.png"/><Relationship Id="rId18" Type="http://schemas.openxmlformats.org/officeDocument/2006/relationships/image" Target="../media/image85.png"/><Relationship Id="rId7" Type="http://schemas.openxmlformats.org/officeDocument/2006/relationships/image" Target="../media/image67.png"/><Relationship Id="rId8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1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0.png"/><Relationship Id="rId10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89.png"/><Relationship Id="rId9" Type="http://schemas.openxmlformats.org/officeDocument/2006/relationships/image" Target="../media/image87.png"/><Relationship Id="rId5" Type="http://schemas.openxmlformats.org/officeDocument/2006/relationships/image" Target="../media/image81.png"/><Relationship Id="rId6" Type="http://schemas.openxmlformats.org/officeDocument/2006/relationships/image" Target="../media/image88.png"/><Relationship Id="rId7" Type="http://schemas.openxmlformats.org/officeDocument/2006/relationships/image" Target="../media/image71.png"/><Relationship Id="rId8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736600" lvl="0" marL="457200" rtl="0" algn="ctr">
              <a:spcBef>
                <a:spcPts val="0"/>
              </a:spcBef>
              <a:spcAft>
                <a:spcPts val="0"/>
              </a:spcAft>
              <a:buSzPts val="8000"/>
              <a:buAutoNum type="arabicPeriod"/>
            </a:pPr>
            <a:r>
              <a:rPr lang="es"/>
              <a:t>introducción a la ciencia de datos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748" y="636650"/>
            <a:ext cx="3834551" cy="287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los almacenamos?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000" y="2790157"/>
            <a:ext cx="3039099" cy="227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950" y="2886975"/>
            <a:ext cx="3039099" cy="227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0"/>
            <a:ext cx="51093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science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000075"/>
            <a:ext cx="3522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Es un campo interdisciplinario que se ocupa de los procesos y sistemas usados en la extracción de conocimiento a partir del análisis de datos. Es interdisciplinario porque requiere conocimientos de los campos de computación, matemáticas y del campo de estudio requerido.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000" y="684923"/>
            <a:ext cx="5157600" cy="415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550" y="85250"/>
            <a:ext cx="5687726" cy="50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464100" y="1816850"/>
            <a:ext cx="1788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dominio de experto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383950"/>
            <a:ext cx="6224976" cy="445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en ciencia de datos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850"/>
            <a:ext cx="8579642" cy="38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 de analítica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75" y="1474850"/>
            <a:ext cx="7050625" cy="26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r>
              <a:rPr lang="es"/>
              <a:t>.1		tipos de aprendizaje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supervisado y no supervisado.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b="23467" l="23189" r="22039" t="2409"/>
          <a:stretch/>
        </p:blipFill>
        <p:spPr>
          <a:xfrm>
            <a:off x="1564875" y="994550"/>
            <a:ext cx="5315674" cy="40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supervisado y no supervisado.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42" y="1023526"/>
            <a:ext cx="7395456" cy="387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</a:t>
            </a:r>
            <a:r>
              <a:rPr lang="es"/>
              <a:t>nteligencia artificial.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93850"/>
            <a:ext cx="40623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Disciplina que permite a las computadoras imitar a los humanos inteligencia como la toma de decisiones, el procesamiento de textos y percepción visual. Esta disciplina involucra muchas otras pero básicamente se desea que la máquina </a:t>
            </a:r>
            <a:r>
              <a:rPr b="1" lang="es"/>
              <a:t>sienta, razone, tome decisiones y que se adapte</a:t>
            </a:r>
            <a:r>
              <a:rPr lang="es"/>
              <a:t>.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900" y="258900"/>
            <a:ext cx="4732201" cy="473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clusterización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228675"/>
            <a:ext cx="3010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Consiste en alimentar a un algoritmo con datos NO etiquetados, el algoritmo debe ser capaz de </a:t>
            </a:r>
            <a:r>
              <a:rPr b="1" lang="es"/>
              <a:t>segmentar </a:t>
            </a:r>
            <a:r>
              <a:rPr lang="es"/>
              <a:t>estos datos en grupos que sean diferenciables entre sí.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900" y="255650"/>
            <a:ext cx="5516697" cy="212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900" y="2532709"/>
            <a:ext cx="5516701" cy="21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y regresión.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751" y="855300"/>
            <a:ext cx="5674850" cy="42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y regresión.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833450"/>
            <a:ext cx="4647850" cy="23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 rotWithShape="1">
          <a:blip r:embed="rId4">
            <a:alphaModFix/>
          </a:blip>
          <a:srcRect b="0" l="45963" r="0" t="0"/>
          <a:stretch/>
        </p:blipFill>
        <p:spPr>
          <a:xfrm>
            <a:off x="5494824" y="1228675"/>
            <a:ext cx="3337476" cy="33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 rotWithShape="1">
          <a:blip r:embed="rId4">
            <a:alphaModFix/>
          </a:blip>
          <a:srcRect b="57406" l="0" r="53900" t="0"/>
          <a:stretch/>
        </p:blipFill>
        <p:spPr>
          <a:xfrm>
            <a:off x="5163575" y="241287"/>
            <a:ext cx="2090900" cy="1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 rotWithShape="1">
          <a:blip r:embed="rId4">
            <a:alphaModFix/>
          </a:blip>
          <a:srcRect b="0" l="0" r="53900" t="44570"/>
          <a:stretch/>
        </p:blipFill>
        <p:spPr>
          <a:xfrm>
            <a:off x="6993625" y="13538"/>
            <a:ext cx="2090900" cy="13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por refuerzo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228675"/>
            <a:ext cx="28971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Se basa en la filosofía de dejar que el modelo aprenda esencialmente “haciendo lo que quiera”, “premiandolo” cuando se porte bien y “castigandolo” cuando se porte mal.</a:t>
            </a:r>
            <a:endParaRPr sz="1500"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200" y="1093850"/>
            <a:ext cx="5573400" cy="35522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/>
        </p:nvSpPr>
        <p:spPr>
          <a:xfrm>
            <a:off x="208800" y="3836325"/>
            <a:ext cx="30000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u="sng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https://www.youtube.com/watch?v=fn3KWM1kuAw&amp;ab_channel=BostonDynamics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 de trabajo en proyectos de ciencia de datos.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9650"/>
            <a:ext cx="8839199" cy="214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 de trabajo en proyectos de ciencia de datos.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228675"/>
            <a:ext cx="85206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1. </a:t>
            </a:r>
            <a:r>
              <a:rPr b="1" lang="es" sz="1200"/>
              <a:t>Definir un objetivo:</a:t>
            </a:r>
            <a:r>
              <a:rPr lang="es" sz="1200"/>
              <a:t> ¿Qué quiero hacer? ¿A dónde quiero llegar? ¿Qué quiero descubrir?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2. </a:t>
            </a:r>
            <a:r>
              <a:rPr b="1" lang="es" sz="1200"/>
              <a:t>Recolectar el conjunto de datos:</a:t>
            </a:r>
            <a:r>
              <a:rPr lang="es" sz="1200"/>
              <a:t> Buscar si existe información que me ayude a llevar a cabo mi objetivo.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3. </a:t>
            </a:r>
            <a:r>
              <a:rPr b="1" lang="es" sz="1200"/>
              <a:t>Explorar los datos:</a:t>
            </a:r>
            <a:r>
              <a:rPr lang="es" sz="1200"/>
              <a:t> Estadística descriptiva o Business Intelligence (BI).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4. </a:t>
            </a:r>
            <a:r>
              <a:rPr b="1" lang="es" sz="1200"/>
              <a:t>Limpieza de los datos: </a:t>
            </a:r>
            <a:r>
              <a:rPr lang="es" sz="1200"/>
              <a:t>Todo lo que involucre la transformación de la base de datos.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5. </a:t>
            </a:r>
            <a:r>
              <a:rPr b="1" lang="es" sz="1200"/>
              <a:t>Técnica de validación: </a:t>
            </a:r>
            <a:r>
              <a:rPr lang="es" sz="1200"/>
              <a:t>D</a:t>
            </a:r>
            <a:r>
              <a:rPr lang="es" sz="1200"/>
              <a:t>i</a:t>
            </a:r>
            <a:r>
              <a:rPr lang="es" sz="1200"/>
              <a:t>vidir los datos en entrenamiento y prueba.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6. </a:t>
            </a:r>
            <a:r>
              <a:rPr b="1" lang="es" sz="1200"/>
              <a:t>Creación del modelo de inferencia.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7.</a:t>
            </a:r>
            <a:r>
              <a:rPr b="1" lang="es" sz="1200"/>
              <a:t> Entrenamiento y prueba del modelo.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8. </a:t>
            </a:r>
            <a:r>
              <a:rPr b="1" lang="es" sz="1200"/>
              <a:t>Evaluación de su desempeño</a:t>
            </a:r>
            <a:r>
              <a:rPr lang="es" sz="1200"/>
              <a:t> con datos que no ha visto.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9. </a:t>
            </a:r>
            <a:r>
              <a:rPr b="1" lang="es" sz="1200"/>
              <a:t>Deployment del modelo: </a:t>
            </a:r>
            <a:r>
              <a:rPr lang="es" sz="1200"/>
              <a:t>Si todo lo anterior se cumple, es hora de usar este modelo para predecir datos nuevos!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1.2 		ejemplos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problema inverso en geofísica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12648"/>
            <a:ext cx="5688050" cy="225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G&lt;/mi&gt;&lt;mi&gt;m&lt;/mi&gt;&lt;mo&gt;=&lt;/mo&gt;&lt;mi&gt;d&lt;/mi&gt;&lt;/math&gt;" id="240" name="Google Shape;240;p39" title="G m equals 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175" y="4291013"/>
            <a:ext cx="1348264" cy="32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950" y="1093850"/>
            <a:ext cx="2997850" cy="315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inteligencia artificial en geofísica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6918550" y="237650"/>
            <a:ext cx="2287500" cy="1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¿Simulated Annealing? ¿Algoritmos genéticos?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72" y="1504850"/>
            <a:ext cx="4909000" cy="230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800" y="1931100"/>
            <a:ext cx="4007576" cy="30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130650" y="4076000"/>
            <a:ext cx="536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¿Estas estrategias son data driven?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i&gt;G&lt;/mi&gt;&lt;mi&gt;m&lt;/mi&gt;&lt;mo&gt;=&lt;/mo&gt;&lt;mi&gt;d&lt;/mi&gt;&lt;/math&gt;" id="251" name="Google Shape;251;p40" title="G m equals 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3975" y="557213"/>
            <a:ext cx="1348264" cy="32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1131050"/>
            <a:ext cx="26154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¿dónde se aplica la ciencia de datos?</a:t>
            </a:r>
            <a:endParaRPr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325" y="47725"/>
            <a:ext cx="5149249" cy="501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093850"/>
            <a:ext cx="4076400" cy="3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aprendizaje de máquina es un subcampo de la inteligencia artificial que permite a las máquinas tener la habilidad de aprender sin ser programadas </a:t>
            </a:r>
            <a:r>
              <a:rPr lang="es"/>
              <a:t>explícitamente</a:t>
            </a:r>
            <a:r>
              <a:rPr lang="es"/>
              <a:t> para ello. Se basan en la experiencia y con experiencia nos referimos a su exposición a más variedad de datos.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300" y="636650"/>
            <a:ext cx="3996274" cy="4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stock price prediction</a:t>
            </a:r>
            <a:endParaRPr/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1475"/>
            <a:ext cx="7686775" cy="2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725" y="3065900"/>
            <a:ext cx="3849501" cy="20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Diagnóstico médico </a:t>
            </a:r>
            <a:endParaRPr/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311700" y="10031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Cáncer de mama, Diabetes, autismo, etc.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6750"/>
            <a:ext cx="5803601" cy="2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125" y="2913300"/>
            <a:ext cx="3423875" cy="22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/>
          <p:nvPr/>
        </p:nvSpPr>
        <p:spPr>
          <a:xfrm>
            <a:off x="5335250" y="1567875"/>
            <a:ext cx="780000" cy="2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diagnóstico de covid-19</a:t>
            </a:r>
            <a:endParaRPr/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311700" y="9888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Detección de coronavirus a partir de 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16325"/>
            <a:ext cx="3624876" cy="20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875" y="1602695"/>
            <a:ext cx="5036126" cy="2746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retail</a:t>
            </a:r>
            <a:endParaRPr/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5" y="1017650"/>
            <a:ext cx="7551501" cy="39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2400"/>
            <a:ext cx="5130900" cy="29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950" y="2013575"/>
            <a:ext cx="1894825" cy="28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675" y="3242825"/>
            <a:ext cx="5892450" cy="16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1400" y="201651"/>
            <a:ext cx="3136400" cy="17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fake news detection</a:t>
            </a:r>
            <a:endParaRPr/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301" y="509601"/>
            <a:ext cx="5631325" cy="30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00" y="1869100"/>
            <a:ext cx="5160000" cy="27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cocktail party problem</a:t>
            </a:r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46250"/>
            <a:ext cx="4755041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041" y="1551050"/>
            <a:ext cx="3855559" cy="289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que se resuelven con imágenes...</a:t>
            </a:r>
            <a:endParaRPr/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8839201" cy="3715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detección de objetos</a:t>
            </a:r>
            <a:endParaRPr/>
          </a:p>
        </p:txBody>
      </p:sp>
      <p:pic>
        <p:nvPicPr>
          <p:cNvPr id="321" name="Google Shape;321;p50" title="03-28_yolodeteccioncoches_corto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800" y="1093850"/>
            <a:ext cx="49784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</a:t>
            </a:r>
            <a:endParaRPr/>
          </a:p>
        </p:txBody>
      </p:sp>
      <p:pic>
        <p:nvPicPr>
          <p:cNvPr id="327" name="Google Shape;3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600" y="2223100"/>
            <a:ext cx="3524000" cy="1737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gNet is a deep learning architecture for pixel wise semantic segmentation from the University of Cambridge. For more information please go to:&#10;http://mi.eng.cam.ac.uk/projects/segnet/&#10;&#10;This shows SegNet's results on some test sequences of the Kitti dataset. Note that no temporal information is used and these are results from individual frames in real time." id="328" name="Google Shape;328;p51" title="SegNet: Road Scene Segmenta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93850"/>
            <a:ext cx="5196312" cy="38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¿cómo funcionan los algoritmos de aprendizaje?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3913250"/>
            <a:ext cx="24426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3309575" y="917125"/>
            <a:ext cx="2003400" cy="1562976"/>
          </a:xfrm>
          <a:prstGeom prst="flowChartMultidocumen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423250" y="1339500"/>
            <a:ext cx="16623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dataset de entrenamiento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862700" y="2889500"/>
            <a:ext cx="2983800" cy="483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3728050" y="2787300"/>
            <a:ext cx="16623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algoritmo de aprendizaje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3564075" y="3850525"/>
            <a:ext cx="1662300" cy="724500"/>
          </a:xfrm>
          <a:prstGeom prst="snip1Rect">
            <a:avLst>
              <a:gd fmla="val 16667" name="adj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728050" y="4006500"/>
            <a:ext cx="1205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hipótesis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6331500" y="3760850"/>
            <a:ext cx="24426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Output: predicción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6"/>
          <p:cNvCxnSpPr/>
          <p:nvPr/>
        </p:nvCxnSpPr>
        <p:spPr>
          <a:xfrm flipH="1">
            <a:off x="4303000" y="2291400"/>
            <a:ext cx="27600" cy="57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6"/>
          <p:cNvCxnSpPr/>
          <p:nvPr/>
        </p:nvCxnSpPr>
        <p:spPr>
          <a:xfrm flipH="1">
            <a:off x="4318425" y="3358225"/>
            <a:ext cx="71100" cy="52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6"/>
          <p:cNvCxnSpPr>
            <a:endCxn id="82" idx="2"/>
          </p:cNvCxnSpPr>
          <p:nvPr/>
        </p:nvCxnSpPr>
        <p:spPr>
          <a:xfrm>
            <a:off x="2526975" y="4177375"/>
            <a:ext cx="1037100" cy="3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6"/>
          <p:cNvCxnSpPr>
            <a:stCxn id="82" idx="0"/>
            <a:endCxn id="84" idx="1"/>
          </p:cNvCxnSpPr>
          <p:nvPr/>
        </p:nvCxnSpPr>
        <p:spPr>
          <a:xfrm>
            <a:off x="5226375" y="4212775"/>
            <a:ext cx="1105200" cy="2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051" y="1560550"/>
            <a:ext cx="3544476" cy="19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fakes</a:t>
            </a:r>
            <a:endParaRPr/>
          </a:p>
        </p:txBody>
      </p:sp>
      <p:pic>
        <p:nvPicPr>
          <p:cNvPr descr="An alternative Christmas message for a very alternative year.&#10;&#10;Watch the full Deepfake Queen's Speech - including TikTok dances, and much much more...&#10; &#10;#Channel4 #All4 #Deepfake" id="335" name="Google Shape;335;p52" title="Deepfake Queen: 2020 Alternative Christmas Messag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46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por refuerzo</a:t>
            </a:r>
            <a:endParaRPr/>
          </a:p>
        </p:txBody>
      </p:sp>
      <p:pic>
        <p:nvPicPr>
          <p:cNvPr descr="Our whole crew got together to celebrate the start of what we hope will be a happier year:  Happy New Year from all of us at Boston Dynamics.  www.BostonDynamics.com." id="341" name="Google Shape;341;p53" title="Do You Love Me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400" y="1017650"/>
            <a:ext cx="5333624" cy="40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1435850"/>
            <a:ext cx="225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science en geociencias</a:t>
            </a:r>
            <a:endParaRPr/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40475"/>
            <a:ext cx="6127437" cy="51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/>
          <p:nvPr>
            <p:ph type="title"/>
          </p:nvPr>
        </p:nvSpPr>
        <p:spPr>
          <a:xfrm>
            <a:off x="311700" y="1435850"/>
            <a:ext cx="225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ser data driven?</a:t>
            </a:r>
            <a:endParaRPr/>
          </a:p>
        </p:txBody>
      </p:sp>
      <p:pic>
        <p:nvPicPr>
          <p:cNvPr id="353" name="Google Shape;3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300" y="0"/>
            <a:ext cx="60735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Predicción de clima </a:t>
            </a:r>
            <a:endParaRPr/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6276"/>
            <a:ext cx="6510301" cy="28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374" y="3008750"/>
            <a:ext cx="3763626" cy="21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Identificación tipo de suelo urbano</a:t>
            </a:r>
            <a:endParaRPr/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7068549" cy="30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700" y="2831175"/>
            <a:ext cx="5117300" cy="23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identificación de sargazo </a:t>
            </a:r>
            <a:endParaRPr/>
          </a:p>
        </p:txBody>
      </p:sp>
      <p:pic>
        <p:nvPicPr>
          <p:cNvPr id="373" name="Google Shape;3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497150"/>
            <a:ext cx="4038475" cy="264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28675"/>
            <a:ext cx="8520599" cy="13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706" y="2543625"/>
            <a:ext cx="4463045" cy="2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Detección de fracturas</a:t>
            </a:r>
            <a:endParaRPr/>
          </a:p>
        </p:txBody>
      </p:sp>
      <p:pic>
        <p:nvPicPr>
          <p:cNvPr id="381" name="Google Shape;3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75" y="1542323"/>
            <a:ext cx="6487175" cy="2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Bases de datos </a:t>
            </a:r>
            <a:endParaRPr/>
          </a:p>
        </p:txBody>
      </p:sp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119950" y="980550"/>
            <a:ext cx="90843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Open datasets: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Kaggle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https://www.kaggle.com/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UCI Repository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https://archive.ics.uci.edu/ml/index.php</a:t>
            </a:r>
            <a:endParaRPr sz="1200"/>
          </a:p>
          <a:p>
            <a:pPr indent="0" lvl="0" marL="0" rtl="0" algn="l">
              <a:lnSpc>
                <a:spcPct val="158823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Public Government &amp; Finance, Economics Datasets for Machine Learning:</a:t>
            </a:r>
            <a:endParaRPr sz="1200"/>
          </a:p>
          <a:p>
            <a:pPr indent="-304800" lvl="0" marL="457200" rtl="0" algn="l">
              <a:lnSpc>
                <a:spcPct val="158823"/>
              </a:lnSpc>
              <a:spcBef>
                <a:spcPts val="110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uFill>
                  <a:noFill/>
                </a:uFill>
                <a:hlinkClick r:id="rId5"/>
              </a:rPr>
              <a:t>School System Finances</a:t>
            </a:r>
            <a:r>
              <a:rPr lang="es" sz="1200"/>
              <a:t>: </a:t>
            </a:r>
            <a:r>
              <a:rPr lang="es" sz="1200" u="sng">
                <a:solidFill>
                  <a:schemeClr val="hlink"/>
                </a:solidFill>
                <a:hlinkClick r:id="rId6"/>
              </a:rPr>
              <a:t>https://catalog.data.gov/dataset/annual-survey-of-school-system-finances</a:t>
            </a:r>
            <a:endParaRPr sz="1200"/>
          </a:p>
          <a:p>
            <a:pPr indent="-304800" lvl="0" marL="45720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>
                <a:uFill>
                  <a:noFill/>
                </a:uFill>
                <a:hlinkClick r:id="rId7"/>
              </a:rPr>
              <a:t>World Bank Open Data</a:t>
            </a:r>
            <a:r>
              <a:rPr lang="es" sz="1200"/>
              <a:t>: </a:t>
            </a:r>
            <a:r>
              <a:rPr lang="es" sz="1200" u="sng">
                <a:solidFill>
                  <a:schemeClr val="hlink"/>
                </a:solidFill>
                <a:hlinkClick r:id="rId8"/>
              </a:rPr>
              <a:t>https://data.worldbank.org/</a:t>
            </a:r>
            <a:endParaRPr sz="1200"/>
          </a:p>
          <a:p>
            <a:pPr indent="0" lvl="0" marL="0" rtl="0" algn="l">
              <a:lnSpc>
                <a:spcPct val="158823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200"/>
              <a:t>Image Datasets for Computer Vision</a:t>
            </a:r>
            <a:endParaRPr sz="1200"/>
          </a:p>
          <a:p>
            <a:pPr indent="-304800" lvl="0" marL="457200" rtl="0" algn="l">
              <a:lnSpc>
                <a:spcPct val="158823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uFill>
                  <a:noFill/>
                </a:uFill>
                <a:hlinkClick r:id="rId9"/>
              </a:rPr>
              <a:t>ImageNet</a:t>
            </a:r>
            <a:r>
              <a:rPr lang="es" sz="1200"/>
              <a:t> </a:t>
            </a:r>
            <a:r>
              <a:rPr lang="es" sz="1200">
                <a:uFill>
                  <a:noFill/>
                </a:uFill>
                <a:hlinkClick r:id="rId10"/>
              </a:rPr>
              <a:t>http:</a:t>
            </a:r>
            <a:r>
              <a:rPr lang="es" sz="1200" u="sng">
                <a:solidFill>
                  <a:schemeClr val="hlink"/>
                </a:solidFill>
                <a:hlinkClick r:id="rId11"/>
              </a:rPr>
              <a:t>//www.image-net.org/</a:t>
            </a:r>
            <a:endParaRPr sz="1200"/>
          </a:p>
          <a:p>
            <a:pPr indent="-304800" lvl="0" marL="45720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uFill>
                  <a:noFill/>
                </a:uFill>
                <a:hlinkClick r:id="rId12"/>
              </a:rPr>
              <a:t>Google’s Open Image</a:t>
            </a:r>
            <a:r>
              <a:rPr lang="es" sz="1200">
                <a:uFill>
                  <a:noFill/>
                </a:uFill>
                <a:hlinkClick r:id="rId13"/>
              </a:rPr>
              <a:t>s</a:t>
            </a:r>
            <a:r>
              <a:rPr lang="es" sz="1200"/>
              <a:t>: </a:t>
            </a:r>
            <a:r>
              <a:rPr lang="es" sz="1200" u="sng">
                <a:solidFill>
                  <a:schemeClr val="hlink"/>
                </a:solidFill>
                <a:hlinkClick r:id="rId14"/>
              </a:rPr>
              <a:t>https://ai.googleblog.com/2016/09/introducing-open-images-dataset.html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1"/>
          <p:cNvSpPr txBox="1"/>
          <p:nvPr>
            <p:ph type="title"/>
          </p:nvPr>
        </p:nvSpPr>
        <p:spPr>
          <a:xfrm>
            <a:off x="490250" y="526350"/>
            <a:ext cx="815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1.3 		frameworks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28675"/>
            <a:ext cx="3759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Es u</a:t>
            </a:r>
            <a:r>
              <a:rPr lang="es" sz="1700"/>
              <a:t>n campo especializado de ML que se basa en el entrenamiento de redes neuronales artificiales (ANNs) profundas utilizando un gran conjunto de datos, como imágenes o texto. Las ANNs son modelos de procesamiento de información inspirados en el cerebro humano.</a:t>
            </a:r>
            <a:endParaRPr sz="21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579" y="0"/>
            <a:ext cx="2980371" cy="25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653" y="2571747"/>
            <a:ext cx="4785948" cy="25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75" y="1712475"/>
            <a:ext cx="3379075" cy="23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2"/>
          <p:cNvSpPr txBox="1"/>
          <p:nvPr>
            <p:ph type="title"/>
          </p:nvPr>
        </p:nvSpPr>
        <p:spPr>
          <a:xfrm>
            <a:off x="235500" y="1404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Frameworks para ML y DL.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400" y="875075"/>
            <a:ext cx="2204670" cy="118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339" y="818972"/>
            <a:ext cx="2150586" cy="16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7675" y="712850"/>
            <a:ext cx="2373699" cy="11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8775" y="2855475"/>
            <a:ext cx="1379075" cy="13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8585" y="1941075"/>
            <a:ext cx="1601815" cy="7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2"/>
          <p:cNvSpPr txBox="1"/>
          <p:nvPr/>
        </p:nvSpPr>
        <p:spPr>
          <a:xfrm>
            <a:off x="8404501" y="4565975"/>
            <a:ext cx="779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… más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1575" y="217925"/>
            <a:ext cx="3379074" cy="40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5475" y="2475333"/>
            <a:ext cx="2204675" cy="59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750" y="2952750"/>
            <a:ext cx="3225850" cy="16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16375" y="3287702"/>
            <a:ext cx="1952925" cy="102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1000" y="2349027"/>
            <a:ext cx="1952918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592" y="4279500"/>
            <a:ext cx="3098605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67350" y="4323427"/>
            <a:ext cx="3225849" cy="78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75523" y="3240925"/>
            <a:ext cx="2311774" cy="11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86625" y="4243397"/>
            <a:ext cx="1152476" cy="8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02801" y="656514"/>
            <a:ext cx="1534776" cy="137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311700" y="292850"/>
            <a:ext cx="30108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¿cuáles son los frameworks más usados?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349" y="0"/>
            <a:ext cx="49292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3"/>
          <p:cNvSpPr txBox="1"/>
          <p:nvPr>
            <p:ph idx="1" type="body"/>
          </p:nvPr>
        </p:nvSpPr>
        <p:spPr>
          <a:xfrm>
            <a:off x="384000" y="2453875"/>
            <a:ext cx="25575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Gartner es una compañía dedicada a dar calificación a las herramientas de tecnologías de la información.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que usaremos...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00" y="1256075"/>
            <a:ext cx="2204667" cy="118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450" y="3703047"/>
            <a:ext cx="2590450" cy="115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4525" y="27050"/>
            <a:ext cx="1649874" cy="203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968925"/>
            <a:ext cx="2952750" cy="118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1275" y="2389250"/>
            <a:ext cx="2373699" cy="11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7674" y="-14277"/>
            <a:ext cx="2590449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6023" y="3476623"/>
            <a:ext cx="2952750" cy="119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86896" y="1478025"/>
            <a:ext cx="3119325" cy="7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7625" y="2128975"/>
            <a:ext cx="3862125" cy="12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actividades durante el curso</a:t>
            </a:r>
            <a:endParaRPr/>
          </a:p>
        </p:txBody>
      </p:sp>
      <p:sp>
        <p:nvSpPr>
          <p:cNvPr id="441" name="Google Shape;441;p6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Clasificación de cultivos con imágenes satelitales.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Predicción de temperatura y a partir de registros de calidad de aire.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Predicción de esfuerzo en concreto.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Clasificación de cobertura de suelos mediante imágenes satelitales.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Clustering de sismos históricos.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Detección de fracturas en imágenes de concreto.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Detección de sargazo.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Clasificador de tipos de rocas a partir de imágenes.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Propuestas de proyecto</a:t>
            </a:r>
            <a:endParaRPr/>
          </a:p>
        </p:txBody>
      </p:sp>
      <p:sp>
        <p:nvSpPr>
          <p:cNvPr id="447" name="Google Shape;447;p6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se observó en los ejemplos, hay múltiples aplicaciones de problemas de regresión y clasificación, así como miles de datasets disponibles.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Se deberá proponer un tema de interés personal sobre geociencias para desarrollarlo a lo largo del curso.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aprendemos los humanos?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093850"/>
            <a:ext cx="4419600" cy="398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99" y="1338274"/>
            <a:ext cx="4300499" cy="1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2598599"/>
            <a:ext cx="3590188" cy="23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vs DL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38" y="966152"/>
            <a:ext cx="7494924" cy="41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Big Data.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000075"/>
            <a:ext cx="4929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Conjuntos de datos o combinaciones de conjuntos de datos cuyo tamaño, complejidad (variabilidad) y velocidad de crecimiento dificultan su captura, gestión, procesamiento o análisis mediante tecnologías y herramientas convencionales.</a:t>
            </a:r>
            <a:endParaRPr sz="17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0000"/>
                </a:solidFill>
              </a:rPr>
              <a:t>NO TODOS LOS PROYECTOS DE ML SON BIG DATA NI VISCEVERSA.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50" y="3747600"/>
            <a:ext cx="6079949" cy="14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400" y="1017650"/>
            <a:ext cx="3960600" cy="24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type="title"/>
          </p:nvPr>
        </p:nvSpPr>
        <p:spPr>
          <a:xfrm>
            <a:off x="387900" y="1054850"/>
            <a:ext cx="3110400" cy="17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generamos millones de datos nuevos cada minuto...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